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5"/>
  </p:notesMasterIdLst>
  <p:sldIdLst>
    <p:sldId id="266" r:id="rId2"/>
    <p:sldId id="267" r:id="rId3"/>
    <p:sldId id="258" r:id="rId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9"/>
    <p:restoredTop sz="94724"/>
  </p:normalViewPr>
  <p:slideViewPr>
    <p:cSldViewPr snapToGrid="0">
      <p:cViewPr>
        <p:scale>
          <a:sx n="87" d="100"/>
          <a:sy n="87" d="100"/>
        </p:scale>
        <p:origin x="528" y="344"/>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2B0-A586-3651-4429-FB7C6509792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57B700-435C-76C7-A184-58AC80206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B760A8-C0AB-938B-1455-48AD57ABE08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C129741-F3B5-4108-59F5-3A96AA05FB90}"/>
              </a:ext>
            </a:extLst>
          </p:cNvPr>
          <p:cNvSpPr>
            <a:spLocks noGrp="1"/>
          </p:cNvSpPr>
          <p:nvPr>
            <p:ph type="sldNum" sz="quarter" idx="5"/>
          </p:nvPr>
        </p:nvSpPr>
        <p:spPr/>
        <p:txBody>
          <a:bodyPr/>
          <a:lstStyle/>
          <a:p>
            <a:fld id="{9E1B1592-E1D8-BB48-B6D3-7629F9BD6A48}" type="slidenum">
              <a:rPr lang="en-US" smtClean="0"/>
              <a:t>1</a:t>
            </a:fld>
            <a:endParaRPr lang="en-US"/>
          </a:p>
        </p:txBody>
      </p:sp>
    </p:spTree>
    <p:extLst>
      <p:ext uri="{BB962C8B-B14F-4D97-AF65-F5344CB8AC3E}">
        <p14:creationId xmlns:p14="http://schemas.microsoft.com/office/powerpoint/2010/main" val="34685847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AE55-63BB-34CB-071C-D5E8FC9DDF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C71936-D1C6-E5D3-4EBE-393C6F345C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9EFADF-EA6E-4BCD-24EB-CFD030C475F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33B54747-4657-5D88-93CE-825FC55C61F7}"/>
              </a:ext>
            </a:extLst>
          </p:cNvPr>
          <p:cNvSpPr>
            <a:spLocks noGrp="1"/>
          </p:cNvSpPr>
          <p:nvPr>
            <p:ph type="sldNum" sz="quarter" idx="5"/>
          </p:nvPr>
        </p:nvSpPr>
        <p:spPr/>
        <p:txBody>
          <a:bodyPr/>
          <a:lstStyle/>
          <a:p>
            <a:fld id="{9E1B1592-E1D8-BB48-B6D3-7629F9BD6A48}" type="slidenum">
              <a:rPr lang="en-US" smtClean="0"/>
              <a:t>2</a:t>
            </a:fld>
            <a:endParaRPr lang="en-US"/>
          </a:p>
        </p:txBody>
      </p:sp>
    </p:spTree>
    <p:extLst>
      <p:ext uri="{BB962C8B-B14F-4D97-AF65-F5344CB8AC3E}">
        <p14:creationId xmlns:p14="http://schemas.microsoft.com/office/powerpoint/2010/main" val="18797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emf"/><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emf"/><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836D71B-F59A-BCA0-E0AD-6CBD0C607A1B}"/>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CBEE32F4-C939-57AD-CF5E-2874C9F76B30}"/>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880B6F42-473C-AB1F-D6F6-10B5D403548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C7CCAF06-8178-6933-6796-E39F2BD56C67}"/>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A8A7DF65-C026-2207-870A-868DD7052886}"/>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5CEF2E1-6710-0299-D6B7-D72263E773F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270997D2-0457-3A5A-EF9B-3321D359AAFE}"/>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5BFC9AF-165E-098E-B6BE-2958CD3A054A}"/>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32AF2877-2716-6AB3-652E-13B6064080A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024A6767-12BB-CCC2-6B6B-7F58EA034B45}"/>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451D3AE8-872C-6A41-F640-B079D77F571D}"/>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B7527CB1-B315-5B7E-27B3-DDC06154177C}"/>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BB9744C4-BF4D-BC9E-CAA2-525649F045B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DEB5D6AC-6383-5B3E-37B0-D7DA6D7D424A}"/>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CA5BD791-B168-B99A-1E2B-56F665BD317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B79F0118-5120-529D-A065-726BC6A43C6C}"/>
              </a:ext>
            </a:extLst>
          </p:cNvPr>
          <p:cNvSpPr>
            <a:spLocks noGrp="1" noRot="1" noMove="1" noResize="1" noEditPoints="1" noAdjustHandles="1" noChangeArrowheads="1" noChangeShapeType="1"/>
          </p:cNvSpPr>
          <p:nvPr/>
        </p:nvSpPr>
        <p:spPr>
          <a:xfrm>
            <a:off x="9161932" y="3269209"/>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33596521-1D1C-FAFD-020D-33E645F630E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07166CB-8E13-9DDC-FEA0-7410994181DA}"/>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18CA5583-5E62-CCB4-59F5-3B96742BF17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04A7CC64-BF7C-91E3-9B9B-BA5E9DC44EEF}"/>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9D8C9A5-4242-B87D-538B-A553B3AC4378}"/>
              </a:ext>
            </a:extLst>
          </p:cNvPr>
          <p:cNvGrpSpPr>
            <a:grpSpLocks noGrp="1" noUngrp="1" noRot="1" noMove="1" noResize="1"/>
          </p:cNvGrpSpPr>
          <p:nvPr/>
        </p:nvGrpSpPr>
        <p:grpSpPr>
          <a:xfrm>
            <a:off x="224726" y="2171622"/>
            <a:ext cx="3795053" cy="4620523"/>
            <a:chOff x="224726" y="2171622"/>
            <a:chExt cx="3795053" cy="4620523"/>
          </a:xfrm>
        </p:grpSpPr>
        <p:sp>
          <p:nvSpPr>
            <p:cNvPr id="9" name="Textfeld 8">
              <a:extLst>
                <a:ext uri="{FF2B5EF4-FFF2-40B4-BE49-F238E27FC236}">
                  <a16:creationId xmlns:a16="http://schemas.microsoft.com/office/drawing/2014/main" id="{D210A019-31D6-B327-ACF9-016FFD86DAA3}"/>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F1FAA5A4-8E13-E9A4-327B-3DF6953676F7}"/>
                    </a:ext>
                  </a:extLst>
                </p:cNvPr>
                <p:cNvSpPr txBox="1">
                  <a:spLocks noGrp="1" noRot="1" noMove="1" noResize="1" noEditPoints="1" noAdjustHandles="1" noChangeArrowheads="1" noChangeShapeType="1"/>
                </p:cNvSpPr>
                <p:nvPr/>
              </p:nvSpPr>
              <p:spPr>
                <a:xfrm>
                  <a:off x="1346128" y="2171622"/>
                  <a:ext cx="1505843" cy="460126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(Abbildung 1) und FH-Modell (Abbildung  2).</a:t>
                  </a:r>
                </a:p>
                <a:p>
                  <a:pPr algn="just"/>
                  <a:endParaRPr lang="de-DE" sz="650" b="1" dirty="0">
                    <a:latin typeface="Times New Roman" panose="02020603050405020304" pitchFamily="18" charset="0"/>
                    <a:cs typeface="Times New Roman" panose="02020603050405020304" pitchFamily="18" charset="0"/>
                  </a:endParaRPr>
                </a:p>
                <a:p>
                  <a:pPr algn="just"/>
                  <a:endParaRPr lang="de-DE" sz="65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a:t>
                  </a:r>
                </a:p>
                <a:p>
                  <a:pPr algn="just"/>
                  <a:r>
                    <a:rPr lang="de-DE" sz="650" dirty="0">
                      <a:latin typeface="Times New Roman" panose="02020603050405020304" pitchFamily="18" charset="0"/>
                      <a:cs typeface="Times New Roman" panose="02020603050405020304" pitchFamily="18" charset="0"/>
                    </a:rPr>
                    <a:t>Stabilität: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p:sp>
              <p:nvSpPr>
                <p:cNvPr id="13" name="Textfeld 12">
                  <a:extLst>
                    <a:ext uri="{FF2B5EF4-FFF2-40B4-BE49-F238E27FC236}">
                      <a16:creationId xmlns:a16="http://schemas.microsoft.com/office/drawing/2014/main" id="{F1FAA5A4-8E13-E9A4-327B-3DF6953676F7}"/>
                    </a:ext>
                  </a:extLst>
                </p:cNvPr>
                <p:cNvSpPr txBox="1">
                  <a:spLocks noGrp="1" noRot="1" noChangeAspect="1" noMove="1" noResize="1" noEditPoints="1" noAdjustHandles="1" noChangeArrowheads="1" noChangeShapeType="1" noTextEdit="1"/>
                </p:cNvSpPr>
                <p:nvPr/>
              </p:nvSpPr>
              <p:spPr>
                <a:xfrm>
                  <a:off x="1346128" y="2171622"/>
                  <a:ext cx="1505843" cy="460126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CC0D5D34-DDE4-A388-E706-B7B976CBA190}"/>
                </a:ext>
              </a:extLst>
            </p:cNvPr>
            <p:cNvSpPr txBox="1">
              <a:spLocks noGrp="1" noRot="1" noMove="1" noResize="1" noEditPoints="1" noAdjustHandles="1" noChangeArrowheads="1" noChangeShapeType="1"/>
            </p:cNvSpPr>
            <p:nvPr/>
          </p:nvSpPr>
          <p:spPr>
            <a:xfrm>
              <a:off x="224726" y="4676181"/>
              <a:ext cx="1186062"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980BCCCF-E79A-19DF-C639-062F33DC6372}"/>
              </a:ext>
            </a:extLst>
          </p:cNvPr>
          <p:cNvGrpSpPr>
            <a:grpSpLocks noGrp="1" noUngrp="1" noRot="1" noMove="1" noResize="1"/>
          </p:cNvGrpSpPr>
          <p:nvPr/>
        </p:nvGrpSpPr>
        <p:grpSpPr>
          <a:xfrm>
            <a:off x="4252251" y="1212160"/>
            <a:ext cx="4663848" cy="5292375"/>
            <a:chOff x="4252251" y="1212160"/>
            <a:chExt cx="4663848" cy="5292375"/>
          </a:xfrm>
        </p:grpSpPr>
        <p:sp>
          <p:nvSpPr>
            <p:cNvPr id="63" name="Textfeld 62">
              <a:extLst>
                <a:ext uri="{FF2B5EF4-FFF2-40B4-BE49-F238E27FC236}">
                  <a16:creationId xmlns:a16="http://schemas.microsoft.com/office/drawing/2014/main" id="{3911A6E8-A61F-D02E-C8A4-F36202E5CD53}"/>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ausgewählt, die dann in insgesamt 12 Kovariaten für das BHF-Modell und 17 Kovariaten für das FH- Modell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2684E14-F9B9-071C-D894-8B64DEF1D270}"/>
                </a:ext>
              </a:extLst>
            </p:cNvPr>
            <p:cNvSpPr txBox="1">
              <a:spLocks noGrp="1" noRot="1" noMove="1" noResize="1" noEditPoints="1" noAdjustHandles="1" noChangeArrowheads="1" noChangeShapeType="1"/>
            </p:cNvSpPr>
            <p:nvPr/>
          </p:nvSpPr>
          <p:spPr>
            <a:xfrm>
              <a:off x="4252251" y="2851949"/>
              <a:ext cx="2318672" cy="1146468"/>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Der durchschnittliche absolute Abstand reduzierte sich von 0,87 Jahren (Direkt) auf ca. 0,45 Jahre bei beiden Modellen (Abb. 3). Hinsichtlich der MSE-Verteilung (Abb. 4)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32B45C3F-D096-831F-A18A-E772941F4CD0}"/>
                </a:ext>
              </a:extLst>
            </p:cNvPr>
            <p:cNvSpPr txBox="1">
              <a:spLocks noGrp="1" noRot="1" noMove="1" noResize="1" noEditPoints="1" noAdjustHandles="1" noChangeArrowheads="1" noChangeShapeType="1"/>
            </p:cNvSpPr>
            <p:nvPr/>
          </p:nvSpPr>
          <p:spPr>
            <a:xfrm>
              <a:off x="4262952" y="5458095"/>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Abbildung 6 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D3A2B317-A411-E31A-FCD5-ECD0F2E21005}"/>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(Abbildung 5),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38D0BED0-977F-9175-238C-24EA656DE31D}"/>
              </a:ext>
            </a:extLst>
          </p:cNvPr>
          <p:cNvSpPr txBox="1">
            <a:spLocks noGrp="1" noRot="1" noMove="1" noResize="1" noEditPoints="1" noAdjustHandles="1" noChangeArrowheads="1" noChangeShapeType="1"/>
          </p:cNvSpPr>
          <p:nvPr/>
        </p:nvSpPr>
        <p:spPr>
          <a:xfrm>
            <a:off x="9153430" y="3557575"/>
            <a:ext cx="2828984" cy="1923604"/>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Modellannahmen sind für das BHF-Modell daher nur eingeschränkt erfüllt. </a:t>
            </a:r>
          </a:p>
          <a:p>
            <a:pPr algn="just"/>
            <a:r>
              <a:rPr lang="de-DE" sz="650" dirty="0">
                <a:latin typeface="Times New Roman" panose="02020603050405020304" pitchFamily="18" charset="0"/>
                <a:cs typeface="Times New Roman" panose="02020603050405020304" pitchFamily="18" charset="0"/>
              </a:rPr>
              <a:t>Bei hoch korrelierten Prädiktoren wurde jeweils eine Variable ausgewählt; Indexbildungen oder systematische Vergleichsmodelle wurden nicht umgesetzt.</a:t>
            </a:r>
          </a:p>
          <a:p>
            <a:pPr algn="just"/>
            <a:r>
              <a:rPr lang="de-DE" sz="650" dirty="0">
                <a:latin typeface="Times New Roman" panose="02020603050405020304" pitchFamily="18" charset="0"/>
                <a:cs typeface="Times New Roman" panose="02020603050405020304" pitchFamily="18" charset="0"/>
              </a:rPr>
              <a:t>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 wurden und auch hier die Annahmen lediglich für das Fay-Herriot-Modell uneingeschränkt erfüllt sind..</a:t>
            </a: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7A0F7453-9355-DC30-B716-3E39BD03957D}"/>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694B26E-1545-8AC4-57C2-6993FDAB9F42}"/>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B4A7E0A8-8D9A-CB31-DCCA-FFC651DEC8D7}"/>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D9F4469-2257-DCAD-E8AD-94C7DA6B6001}"/>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7798D9F-16CC-A535-B303-B5489A40E68A}"/>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1C77F2E5-56DC-4EC5-0FB8-5D231AE47F5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E6692AEF-CF5B-F4C8-5403-180442E38A55}"/>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26CB6F-05F2-9805-32E1-04B59D82EC9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A1F5F1F3-95AD-7A5E-5508-4BF9942B308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8B71688-CFF5-347A-D964-88E7E5603C40}"/>
              </a:ext>
            </a:extLst>
          </p:cNvPr>
          <p:cNvSpPr txBox="1">
            <a:spLocks noGrp="1" noRot="1" noMove="1" noResize="1" noEditPoints="1" noAdjustHandles="1" noChangeArrowheads="1" noChangeShapeType="1"/>
          </p:cNvSpPr>
          <p:nvPr/>
        </p:nvSpPr>
        <p:spPr>
          <a:xfrm>
            <a:off x="223439" y="4544263"/>
            <a:ext cx="117097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71FB5E86-FE58-3C0E-05B9-4F59F3363BA7}"/>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2</a:t>
            </a:r>
          </a:p>
        </p:txBody>
      </p:sp>
      <p:pic>
        <p:nvPicPr>
          <p:cNvPr id="59" name="Grafik 58" descr="Ein Bild, das Text, Diagramm, Screenshot, Design enthält.&#10;&#10;KI-generierte Inhalte können fehlerhaft sein.">
            <a:extLst>
              <a:ext uri="{FF2B5EF4-FFF2-40B4-BE49-F238E27FC236}">
                <a16:creationId xmlns:a16="http://schemas.microsoft.com/office/drawing/2014/main" id="{FF8F03B4-29E3-1465-B147-F770523F27EC}"/>
              </a:ext>
            </a:extLst>
          </p:cNvPr>
          <p:cNvPicPr>
            <a:picLocks noGrp="1" noRot="1" noChangeAspect="1" noMove="1" noResize="1" noEditPoints="1" noAdjustHandles="1" noChangeArrowheads="1" noChangeShapeType="1" noCrop="1"/>
          </p:cNvPicPr>
          <p:nvPr/>
        </p:nvPicPr>
        <p:blipFill>
          <a:blip r:embed="rId7"/>
          <a:stretch>
            <a:fillRect/>
          </a:stretch>
        </p:blipFill>
        <p:spPr>
          <a:xfrm>
            <a:off x="2867629" y="3534341"/>
            <a:ext cx="1124176" cy="2997803"/>
          </a:xfrm>
          <a:prstGeom prst="rect">
            <a:avLst/>
          </a:prstGeom>
        </p:spPr>
      </p:pic>
      <p:pic>
        <p:nvPicPr>
          <p:cNvPr id="65" name="Grafik 64" descr="Ein Bild, das Text, Diagramm, Entwurf, Origami enthält.&#10;&#10;KI-generierte Inhalte können fehlerhaft sein.">
            <a:extLst>
              <a:ext uri="{FF2B5EF4-FFF2-40B4-BE49-F238E27FC236}">
                <a16:creationId xmlns:a16="http://schemas.microsoft.com/office/drawing/2014/main" id="{76ADF57F-77CC-0DD9-07DA-2C74041FC134}"/>
              </a:ext>
            </a:extLst>
          </p:cNvPr>
          <p:cNvPicPr>
            <a:picLocks noGrp="1" noRot="1" noChangeAspect="1" noMove="1" noResize="1" noEditPoints="1" noAdjustHandles="1" noChangeArrowheads="1" noChangeShapeType="1" noCrop="1"/>
          </p:cNvPicPr>
          <p:nvPr/>
        </p:nvPicPr>
        <p:blipFill>
          <a:blip r:embed="rId8"/>
          <a:srcRect b="20828"/>
          <a:stretch>
            <a:fillRect/>
          </a:stretch>
        </p:blipFill>
        <p:spPr>
          <a:xfrm>
            <a:off x="270238" y="2198481"/>
            <a:ext cx="1124176" cy="2373414"/>
          </a:xfrm>
          <a:prstGeom prst="rect">
            <a:avLst/>
          </a:prstGeom>
        </p:spPr>
      </p:pic>
      <p:pic>
        <p:nvPicPr>
          <p:cNvPr id="25" name="Grafik 24" descr="Ein Bild, das Screenshot, Diagramm, Text, Reihe enthält.&#10;&#10;KI-generierte Inhalte können fehlerhaft sein.">
            <a:extLst>
              <a:ext uri="{FF2B5EF4-FFF2-40B4-BE49-F238E27FC236}">
                <a16:creationId xmlns:a16="http://schemas.microsoft.com/office/drawing/2014/main" id="{8ABA7C9C-E468-C5EE-24BA-DE3E38AA4F79}"/>
              </a:ext>
            </a:extLst>
          </p:cNvPr>
          <p:cNvPicPr>
            <a:picLocks noGrp="1" noRot="1" noChangeAspect="1" noMove="1" noResize="1" noEditPoints="1" noAdjustHandles="1" noChangeArrowheads="1" noChangeShapeType="1" noCrop="1"/>
          </p:cNvPicPr>
          <p:nvPr/>
        </p:nvPicPr>
        <p:blipFill>
          <a:blip r:embed="rId9"/>
          <a:stretch>
            <a:fillRect/>
          </a:stretch>
        </p:blipFill>
        <p:spPr>
          <a:xfrm>
            <a:off x="4258431" y="1242651"/>
            <a:ext cx="2290324" cy="1577897"/>
          </a:xfrm>
          <a:prstGeom prst="rect">
            <a:avLst/>
          </a:prstGeom>
        </p:spPr>
      </p:pic>
      <p:sp>
        <p:nvSpPr>
          <p:cNvPr id="26" name="Textfeld 25">
            <a:extLst>
              <a:ext uri="{FF2B5EF4-FFF2-40B4-BE49-F238E27FC236}">
                <a16:creationId xmlns:a16="http://schemas.microsoft.com/office/drawing/2014/main" id="{EF259442-2613-C60D-84F0-A003F3D661C1}"/>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3`</a:t>
            </a:r>
          </a:p>
        </p:txBody>
      </p:sp>
      <p:sp>
        <p:nvSpPr>
          <p:cNvPr id="28" name="Textfeld 27">
            <a:extLst>
              <a:ext uri="{FF2B5EF4-FFF2-40B4-BE49-F238E27FC236}">
                <a16:creationId xmlns:a16="http://schemas.microsoft.com/office/drawing/2014/main" id="{63687E67-E5A4-94B6-AB5E-954D66A454CA}"/>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1CEA6981-457E-DDA7-179A-6AA3DAAD3CFE}"/>
              </a:ext>
            </a:extLst>
          </p:cNvPr>
          <p:cNvSpPr txBox="1">
            <a:spLocks noGrp="1" noRot="1" noMove="1" noResize="1" noEditPoints="1" noAdjustHandles="1" noChangeArrowheads="1" noChangeShapeType="1"/>
          </p:cNvSpPr>
          <p:nvPr/>
        </p:nvSpPr>
        <p:spPr>
          <a:xfrm>
            <a:off x="4219696" y="5225498"/>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5</a:t>
            </a:r>
          </a:p>
        </p:txBody>
      </p:sp>
      <p:sp>
        <p:nvSpPr>
          <p:cNvPr id="30" name="Textfeld 29">
            <a:extLst>
              <a:ext uri="{FF2B5EF4-FFF2-40B4-BE49-F238E27FC236}">
                <a16:creationId xmlns:a16="http://schemas.microsoft.com/office/drawing/2014/main" id="{7901CBEB-7C14-6750-8A50-A21C99EE4FB6}"/>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latin typeface="Times New Roman" panose="02020603050405020304" pitchFamily="18" charset="0"/>
                <a:cs typeface="Times New Roman" panose="02020603050405020304" pitchFamily="18" charset="0"/>
              </a:rPr>
              <a:t>Abbildung 6 – Auswahl aus </a:t>
            </a:r>
            <a:r>
              <a:rPr lang="de-DE" sz="700" i="1" noProof="0" dirty="0" err="1">
                <a:latin typeface="Times New Roman" panose="02020603050405020304" pitchFamily="18" charset="0"/>
                <a:cs typeface="Times New Roman" panose="02020603050405020304" pitchFamily="18" charset="0"/>
              </a:rPr>
              <a:t>Kovariaten</a:t>
            </a:r>
            <a:endParaRPr lang="de-DE" sz="700" i="1" noProof="0" dirty="0">
              <a:latin typeface="Times New Roman" panose="02020603050405020304" pitchFamily="18" charset="0"/>
              <a:cs typeface="Times New Roman" panose="02020603050405020304" pitchFamily="18" charset="0"/>
            </a:endParaRPr>
          </a:p>
        </p:txBody>
      </p:sp>
      <p:pic>
        <p:nvPicPr>
          <p:cNvPr id="32" name="Grafik 31" descr="Ein Bild, das Diagramm, Screenshot, Design enthält.&#10;&#10;KI-generierte Inhalte können fehlerhaft sein.">
            <a:extLst>
              <a:ext uri="{FF2B5EF4-FFF2-40B4-BE49-F238E27FC236}">
                <a16:creationId xmlns:a16="http://schemas.microsoft.com/office/drawing/2014/main" id="{279C34D1-4B45-1C4B-4E5C-6662F6C5E7F9}"/>
              </a:ext>
            </a:extLst>
          </p:cNvPr>
          <p:cNvPicPr>
            <a:picLocks noGrp="1" noRot="1" noChangeAspect="1" noMove="1" noResize="1" noEditPoints="1" noAdjustHandles="1" noChangeArrowheads="1" noChangeShapeType="1" noCrop="1"/>
          </p:cNvPicPr>
          <p:nvPr/>
        </p:nvPicPr>
        <p:blipFill>
          <a:blip r:embed="rId10"/>
          <a:stretch>
            <a:fillRect/>
          </a:stretch>
        </p:blipFill>
        <p:spPr>
          <a:xfrm>
            <a:off x="6680646" y="2781365"/>
            <a:ext cx="2159114" cy="1439409"/>
          </a:xfrm>
          <a:prstGeom prst="rect">
            <a:avLst/>
          </a:prstGeom>
        </p:spPr>
      </p:pic>
      <p:pic>
        <p:nvPicPr>
          <p:cNvPr id="36" name="Grafik 35" descr="Ein Bild, das Karte enthält.&#10;&#10;KI-generierte Inhalte können fehlerhaft sein.">
            <a:extLst>
              <a:ext uri="{FF2B5EF4-FFF2-40B4-BE49-F238E27FC236}">
                <a16:creationId xmlns:a16="http://schemas.microsoft.com/office/drawing/2014/main" id="{B591DE51-F154-AAE6-A453-F97559633A7F}"/>
              </a:ext>
            </a:extLst>
          </p:cNvPr>
          <p:cNvPicPr>
            <a:picLocks noGrp="1" noRot="1" noChangeAspect="1" noMove="1" noResize="1" noEditPoints="1" noAdjustHandles="1" noChangeArrowheads="1" noChangeShapeType="1" noCrop="1"/>
          </p:cNvPicPr>
          <p:nvPr/>
        </p:nvPicPr>
        <p:blipFill>
          <a:blip r:embed="rId11"/>
          <a:stretch>
            <a:fillRect/>
          </a:stretch>
        </p:blipFill>
        <p:spPr>
          <a:xfrm>
            <a:off x="4335647" y="4026729"/>
            <a:ext cx="2147496" cy="1431664"/>
          </a:xfrm>
          <a:prstGeom prst="rect">
            <a:avLst/>
          </a:prstGeom>
        </p:spPr>
      </p:pic>
      <p:sp>
        <p:nvSpPr>
          <p:cNvPr id="17" name="Textfeld 16">
            <a:extLst>
              <a:ext uri="{FF2B5EF4-FFF2-40B4-BE49-F238E27FC236}">
                <a16:creationId xmlns:a16="http://schemas.microsoft.com/office/drawing/2014/main" id="{024C5C22-46AD-E088-52B1-3DAAF01542A0}"/>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Abbildung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pic>
        <p:nvPicPr>
          <p:cNvPr id="40" name="Grafik 39" descr="Ein Bild, das Text, Screenshot, Diagramm enthält.&#10;&#10;KI-generierte Inhalte können fehlerhaft sein.">
            <a:extLst>
              <a:ext uri="{FF2B5EF4-FFF2-40B4-BE49-F238E27FC236}">
                <a16:creationId xmlns:a16="http://schemas.microsoft.com/office/drawing/2014/main" id="{D668C582-DDB0-F2AE-314A-C36F57EE01F6}"/>
              </a:ext>
            </a:extLst>
          </p:cNvPr>
          <p:cNvPicPr>
            <a:picLocks noGrp="1" noRot="1" noChangeAspect="1" noMove="1" noResize="1" noEditPoints="1" noAdjustHandles="1" noChangeArrowheads="1" noChangeShapeType="1" noCrop="1"/>
          </p:cNvPicPr>
          <p:nvPr/>
        </p:nvPicPr>
        <p:blipFill>
          <a:blip r:embed="rId12"/>
          <a:stretch>
            <a:fillRect/>
          </a:stretch>
        </p:blipFill>
        <p:spPr>
          <a:xfrm>
            <a:off x="9214769" y="1003543"/>
            <a:ext cx="1506402" cy="1883003"/>
          </a:xfrm>
          <a:prstGeom prst="rect">
            <a:avLst/>
          </a:prstGeom>
        </p:spPr>
      </p:pic>
      <p:sp>
        <p:nvSpPr>
          <p:cNvPr id="41" name="Textfeld 40">
            <a:extLst>
              <a:ext uri="{FF2B5EF4-FFF2-40B4-BE49-F238E27FC236}">
                <a16:creationId xmlns:a16="http://schemas.microsoft.com/office/drawing/2014/main" id="{07FAFD6A-24AC-7D53-AAD0-A45B4E2B64F2}"/>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CD51E108-6B2D-890A-A73D-FC6E67C01FEA}"/>
              </a:ext>
            </a:extLst>
          </p:cNvPr>
          <p:cNvSpPr txBox="1"/>
          <p:nvPr/>
        </p:nvSpPr>
        <p:spPr>
          <a:xfrm>
            <a:off x="-1514475" y="8629650"/>
            <a:ext cx="184731" cy="369332"/>
          </a:xfrm>
          <a:prstGeom prst="rect">
            <a:avLst/>
          </a:prstGeom>
          <a:noFill/>
        </p:spPr>
        <p:txBody>
          <a:bodyPr wrap="none" rtlCol="0">
            <a:spAutoFit/>
          </a:bodyPr>
          <a:lstStyle/>
          <a:p>
            <a:endParaRPr lang="en-US" dirty="0"/>
          </a:p>
        </p:txBody>
      </p:sp>
      <p:pic>
        <p:nvPicPr>
          <p:cNvPr id="84" name="Grafik 83" descr="Ein Bild, das Screenshot, Text, Diagramm, Design enthält.&#10;&#10;KI-generierte Inhalte können fehlerhaft sein.">
            <a:extLst>
              <a:ext uri="{FF2B5EF4-FFF2-40B4-BE49-F238E27FC236}">
                <a16:creationId xmlns:a16="http://schemas.microsoft.com/office/drawing/2014/main" id="{E99FEF8E-19FB-E8E4-9B7F-3DDE2B17B9B3}"/>
              </a:ext>
            </a:extLst>
          </p:cNvPr>
          <p:cNvPicPr>
            <a:picLocks noChangeAspect="1"/>
          </p:cNvPicPr>
          <p:nvPr/>
        </p:nvPicPr>
        <p:blipFill>
          <a:blip r:embed="rId13"/>
          <a:stretch>
            <a:fillRect/>
          </a:stretch>
        </p:blipFill>
        <p:spPr>
          <a:xfrm>
            <a:off x="6634806" y="5122227"/>
            <a:ext cx="2134956" cy="1423304"/>
          </a:xfrm>
          <a:prstGeom prst="rect">
            <a:avLst/>
          </a:prstGeom>
        </p:spPr>
      </p:pic>
    </p:spTree>
    <p:extLst>
      <p:ext uri="{BB962C8B-B14F-4D97-AF65-F5344CB8AC3E}">
        <p14:creationId xmlns:p14="http://schemas.microsoft.com/office/powerpoint/2010/main" val="25595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88543B8-E0C7-3AB4-5D1A-3FFA1D7082DA}"/>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23137EB5-0EE3-9D50-5C3B-DCBCD53A4B5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327E4E14-0BF8-2E6F-AB15-A37858F88255}"/>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28869EF8-6378-1D87-3F4C-B9E4388C4456}"/>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2E22277C-FC12-9D12-3659-D6C79F2A8C32}"/>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3D45D5BF-77AA-A6F2-A79E-262F0A533A86}"/>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C31DCD4B-13D0-3E9A-A5A4-AE5D0044EC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2B3FD9E6-78F0-3894-5E3A-8A7A6AA77B6D}"/>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E6300E-462E-D708-7044-45A6EFDBE080}"/>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C2296BB6-42A0-6B84-0677-CF80F219086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D683A96-A524-AF9A-2B1E-1A575471E59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74130F1-8E32-1217-3960-E814BF735B9F}"/>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F2F4354D-B2A4-C87C-E249-C29E75BB180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1E067B67-CED3-B484-1550-A5D25189FD32}"/>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14215772-4071-7CE1-D486-A12C8A82205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49BA102F-19C5-60D9-EB65-7AEE6BE1C476}"/>
              </a:ext>
            </a:extLst>
          </p:cNvPr>
          <p:cNvSpPr>
            <a:spLocks noGrp="1" noRot="1" noMove="1" noResize="1" noEditPoints="1" noAdjustHandles="1" noChangeArrowheads="1" noChangeShapeType="1"/>
          </p:cNvSpPr>
          <p:nvPr/>
        </p:nvSpPr>
        <p:spPr>
          <a:xfrm>
            <a:off x="9161932" y="3269209"/>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C0D3E0E0-56BB-D06E-E5A0-86A8227925EE}"/>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AD83AEC-98D3-7DC5-E80E-7379EE1DF57B}"/>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DD655BF-8B5B-5578-3F66-DFED8B8CE16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417CB186-E9F3-1C95-46CB-F4C31A5D130D}"/>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0FE538B-AC45-A0B6-DD77-4DFC6D265123}"/>
              </a:ext>
            </a:extLst>
          </p:cNvPr>
          <p:cNvGrpSpPr>
            <a:grpSpLocks noGrp="1" noUngrp="1" noRot="1" noMove="1" noResize="1"/>
          </p:cNvGrpSpPr>
          <p:nvPr/>
        </p:nvGrpSpPr>
        <p:grpSpPr>
          <a:xfrm>
            <a:off x="224726" y="2171622"/>
            <a:ext cx="3795053" cy="4620523"/>
            <a:chOff x="224726" y="2171622"/>
            <a:chExt cx="3795053" cy="4620523"/>
          </a:xfrm>
        </p:grpSpPr>
        <p:sp>
          <p:nvSpPr>
            <p:cNvPr id="9" name="Textfeld 8">
              <a:extLst>
                <a:ext uri="{FF2B5EF4-FFF2-40B4-BE49-F238E27FC236}">
                  <a16:creationId xmlns:a16="http://schemas.microsoft.com/office/drawing/2014/main" id="{11595CDC-2569-8576-3CBF-21C11C60FF68}"/>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3C6D726E-4B74-F3CA-9343-CE6AC8605E20}"/>
                    </a:ext>
                  </a:extLst>
                </p:cNvPr>
                <p:cNvSpPr txBox="1">
                  <a:spLocks noGrp="1" noRot="1" noMove="1" noResize="1" noEditPoints="1" noAdjustHandles="1" noChangeArrowheads="1" noChangeShapeType="1"/>
                </p:cNvSpPr>
                <p:nvPr/>
              </p:nvSpPr>
              <p:spPr>
                <a:xfrm>
                  <a:off x="1346128" y="2171622"/>
                  <a:ext cx="1505843" cy="460126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(Abbildung 1) und FH-Modell (Abbildung  2).</a:t>
                  </a:r>
                </a:p>
                <a:p>
                  <a:pPr algn="just"/>
                  <a:endParaRPr lang="de-DE" sz="650" b="1" dirty="0">
                    <a:latin typeface="Times New Roman" panose="02020603050405020304" pitchFamily="18" charset="0"/>
                    <a:cs typeface="Times New Roman" panose="02020603050405020304" pitchFamily="18" charset="0"/>
                  </a:endParaRPr>
                </a:p>
                <a:p>
                  <a:pPr algn="just"/>
                  <a:endParaRPr lang="de-DE" sz="65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a:t>
                  </a:r>
                </a:p>
                <a:p>
                  <a:pPr algn="just"/>
                  <a:r>
                    <a:rPr lang="de-DE" sz="650" dirty="0">
                      <a:latin typeface="Times New Roman" panose="02020603050405020304" pitchFamily="18" charset="0"/>
                      <a:cs typeface="Times New Roman" panose="02020603050405020304" pitchFamily="18" charset="0"/>
                    </a:rPr>
                    <a:t>Stabilität: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p:sp>
              <p:nvSpPr>
                <p:cNvPr id="13" name="Textfeld 12">
                  <a:extLst>
                    <a:ext uri="{FF2B5EF4-FFF2-40B4-BE49-F238E27FC236}">
                      <a16:creationId xmlns:a16="http://schemas.microsoft.com/office/drawing/2014/main" id="{3C6D726E-4B74-F3CA-9343-CE6AC8605E20}"/>
                    </a:ext>
                  </a:extLst>
                </p:cNvPr>
                <p:cNvSpPr txBox="1">
                  <a:spLocks noGrp="1" noRot="1" noChangeAspect="1" noMove="1" noResize="1" noEditPoints="1" noAdjustHandles="1" noChangeArrowheads="1" noChangeShapeType="1" noTextEdit="1"/>
                </p:cNvSpPr>
                <p:nvPr/>
              </p:nvSpPr>
              <p:spPr>
                <a:xfrm>
                  <a:off x="1346128" y="2171622"/>
                  <a:ext cx="1505843" cy="460126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0031084F-D392-1283-03F3-E6D7F3474FD7}"/>
                </a:ext>
              </a:extLst>
            </p:cNvPr>
            <p:cNvSpPr txBox="1">
              <a:spLocks noGrp="1" noRot="1" noMove="1" noResize="1" noEditPoints="1" noAdjustHandles="1" noChangeArrowheads="1" noChangeShapeType="1"/>
            </p:cNvSpPr>
            <p:nvPr/>
          </p:nvSpPr>
          <p:spPr>
            <a:xfrm>
              <a:off x="224726" y="4676181"/>
              <a:ext cx="1186062"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4451B334-EDA7-4884-C730-E35ADD9D1233}"/>
              </a:ext>
            </a:extLst>
          </p:cNvPr>
          <p:cNvGrpSpPr>
            <a:grpSpLocks noGrp="1" noUngrp="1" noRot="1" noMove="1" noResize="1"/>
          </p:cNvGrpSpPr>
          <p:nvPr/>
        </p:nvGrpSpPr>
        <p:grpSpPr>
          <a:xfrm>
            <a:off x="4252251" y="1212160"/>
            <a:ext cx="4663848" cy="5292375"/>
            <a:chOff x="4252251" y="1212160"/>
            <a:chExt cx="4663848" cy="5292375"/>
          </a:xfrm>
        </p:grpSpPr>
        <p:sp>
          <p:nvSpPr>
            <p:cNvPr id="63" name="Textfeld 62">
              <a:extLst>
                <a:ext uri="{FF2B5EF4-FFF2-40B4-BE49-F238E27FC236}">
                  <a16:creationId xmlns:a16="http://schemas.microsoft.com/office/drawing/2014/main" id="{197A3D67-FEDE-93BF-8C3A-89B8949CE80C}"/>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ausgewählt, die dann in insgesamt 12 Kovariaten für das BHF-Modell und 17 Kovariaten für das FH- Modell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37BF773-C5D6-8B8C-E476-547B24A28A51}"/>
                </a:ext>
              </a:extLst>
            </p:cNvPr>
            <p:cNvSpPr txBox="1">
              <a:spLocks noGrp="1" noRot="1" noMove="1" noResize="1" noEditPoints="1" noAdjustHandles="1" noChangeArrowheads="1" noChangeShapeType="1"/>
            </p:cNvSpPr>
            <p:nvPr/>
          </p:nvSpPr>
          <p:spPr>
            <a:xfrm>
              <a:off x="4252251" y="2851949"/>
              <a:ext cx="2318672" cy="1146468"/>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Der durchschnittliche absolute Abstand reduzierte sich von 0,87 Jahren (Direkt) auf ca. 0,45 Jahre bei beiden Modellen (Abb. 3). Hinsichtlich der MSE-Verteilung (Abb. 4)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5C195F92-B235-201F-21A4-D388245ADEFB}"/>
                </a:ext>
              </a:extLst>
            </p:cNvPr>
            <p:cNvSpPr txBox="1">
              <a:spLocks noGrp="1" noRot="1" noMove="1" noResize="1" noEditPoints="1" noAdjustHandles="1" noChangeArrowheads="1" noChangeShapeType="1"/>
            </p:cNvSpPr>
            <p:nvPr/>
          </p:nvSpPr>
          <p:spPr>
            <a:xfrm>
              <a:off x="4262952" y="5458095"/>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Abbildung 6 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E46DD3BA-BF86-B84A-6000-ABE7FA227BC7}"/>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(Abbildung 5),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D4B83F4A-AC1A-42DE-B31E-C5C39971C785}"/>
              </a:ext>
            </a:extLst>
          </p:cNvPr>
          <p:cNvSpPr txBox="1">
            <a:spLocks noGrp="1" noRot="1" noMove="1" noResize="1" noEditPoints="1" noAdjustHandles="1" noChangeArrowheads="1" noChangeShapeType="1"/>
          </p:cNvSpPr>
          <p:nvPr/>
        </p:nvSpPr>
        <p:spPr>
          <a:xfrm>
            <a:off x="9153430" y="3557575"/>
            <a:ext cx="2828984" cy="1923604"/>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Modellannahmen sind für das BHF-Modell daher nur eingeschränkt erfüllt. </a:t>
            </a:r>
          </a:p>
          <a:p>
            <a:pPr algn="just"/>
            <a:r>
              <a:rPr lang="de-DE" sz="650" dirty="0">
                <a:latin typeface="Times New Roman" panose="02020603050405020304" pitchFamily="18" charset="0"/>
                <a:cs typeface="Times New Roman" panose="02020603050405020304" pitchFamily="18" charset="0"/>
              </a:rPr>
              <a:t>Bei hoch korrelierten Prädiktoren wurde jeweils eine Variable ausgewählt; Indexbildungen oder systematische Vergleichsmodelle wurden nicht umgesetzt.</a:t>
            </a:r>
          </a:p>
          <a:p>
            <a:pPr algn="just"/>
            <a:r>
              <a:rPr lang="de-DE" sz="650" dirty="0">
                <a:latin typeface="Times New Roman" panose="02020603050405020304" pitchFamily="18" charset="0"/>
                <a:cs typeface="Times New Roman" panose="02020603050405020304" pitchFamily="18" charset="0"/>
              </a:rPr>
              <a:t>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 wurden und auch hier die Annahmen lediglich für das Fay-Herriot-Modell uneingeschränkt erfüllt sind..</a:t>
            </a: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94F2FC27-097B-F4E8-B140-0887706A2D1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03894173-F743-22FB-44DB-B5E66E775850}"/>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08023540-99E5-60AF-0B49-C36934470F90}"/>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75B3EBD6-F73A-E0B3-99D2-17936B106C50}"/>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65D4D2D-ED7C-AEE1-35EE-8F128C2F5F9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1D80650-9F90-90BA-525C-2FC531D3D6EE}"/>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D12A065-C482-2D9C-DA6B-7D1193FFB15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D5EFB8-979A-A027-27BD-50D29B2F887F}"/>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6014E75-65CF-29CB-7078-844CE302E5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53CB787-1792-4975-CD4E-4AA40B0F3C7A}"/>
              </a:ext>
            </a:extLst>
          </p:cNvPr>
          <p:cNvSpPr txBox="1">
            <a:spLocks noGrp="1" noRot="1" noMove="1" noResize="1" noEditPoints="1" noAdjustHandles="1" noChangeArrowheads="1" noChangeShapeType="1"/>
          </p:cNvSpPr>
          <p:nvPr/>
        </p:nvSpPr>
        <p:spPr>
          <a:xfrm>
            <a:off x="223439" y="4544263"/>
            <a:ext cx="117097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6AC9F79A-8BFF-B076-6E91-C761A1015CA3}"/>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2</a:t>
            </a:r>
          </a:p>
        </p:txBody>
      </p:sp>
      <p:pic>
        <p:nvPicPr>
          <p:cNvPr id="59" name="Grafik 58" descr="Ein Bild, das Text, Diagramm, Screenshot, Design enthält.&#10;&#10;KI-generierte Inhalte können fehlerhaft sein.">
            <a:extLst>
              <a:ext uri="{FF2B5EF4-FFF2-40B4-BE49-F238E27FC236}">
                <a16:creationId xmlns:a16="http://schemas.microsoft.com/office/drawing/2014/main" id="{3EECA2EC-9265-6BB1-A68D-8D05C6B88572}"/>
              </a:ext>
            </a:extLst>
          </p:cNvPr>
          <p:cNvPicPr>
            <a:picLocks noGrp="1" noRot="1" noChangeAspect="1" noMove="1" noResize="1" noEditPoints="1" noAdjustHandles="1" noChangeArrowheads="1" noChangeShapeType="1" noCrop="1"/>
          </p:cNvPicPr>
          <p:nvPr/>
        </p:nvPicPr>
        <p:blipFill>
          <a:blip r:embed="rId7"/>
          <a:stretch>
            <a:fillRect/>
          </a:stretch>
        </p:blipFill>
        <p:spPr>
          <a:xfrm>
            <a:off x="2867629" y="3534341"/>
            <a:ext cx="1124176" cy="2997803"/>
          </a:xfrm>
          <a:prstGeom prst="rect">
            <a:avLst/>
          </a:prstGeom>
        </p:spPr>
      </p:pic>
      <p:pic>
        <p:nvPicPr>
          <p:cNvPr id="65" name="Grafik 64" descr="Ein Bild, das Text, Diagramm, Entwurf, Origami enthält.&#10;&#10;KI-generierte Inhalte können fehlerhaft sein.">
            <a:extLst>
              <a:ext uri="{FF2B5EF4-FFF2-40B4-BE49-F238E27FC236}">
                <a16:creationId xmlns:a16="http://schemas.microsoft.com/office/drawing/2014/main" id="{A8E7DD05-F7B0-3C85-AFBC-1D2309DA22DB}"/>
              </a:ext>
            </a:extLst>
          </p:cNvPr>
          <p:cNvPicPr>
            <a:picLocks noGrp="1" noRot="1" noChangeAspect="1" noMove="1" noResize="1" noEditPoints="1" noAdjustHandles="1" noChangeArrowheads="1" noChangeShapeType="1" noCrop="1"/>
          </p:cNvPicPr>
          <p:nvPr/>
        </p:nvPicPr>
        <p:blipFill>
          <a:blip r:embed="rId8"/>
          <a:srcRect b="20828"/>
          <a:stretch>
            <a:fillRect/>
          </a:stretch>
        </p:blipFill>
        <p:spPr>
          <a:xfrm>
            <a:off x="270238" y="2198481"/>
            <a:ext cx="1124176" cy="2373414"/>
          </a:xfrm>
          <a:prstGeom prst="rect">
            <a:avLst/>
          </a:prstGeom>
        </p:spPr>
      </p:pic>
      <p:pic>
        <p:nvPicPr>
          <p:cNvPr id="25" name="Grafik 24" descr="Ein Bild, das Screenshot, Diagramm, Text, Reihe enthält.&#10;&#10;KI-generierte Inhalte können fehlerhaft sein.">
            <a:extLst>
              <a:ext uri="{FF2B5EF4-FFF2-40B4-BE49-F238E27FC236}">
                <a16:creationId xmlns:a16="http://schemas.microsoft.com/office/drawing/2014/main" id="{2BF97383-7CCD-8107-DAFB-7678BF05AFEC}"/>
              </a:ext>
            </a:extLst>
          </p:cNvPr>
          <p:cNvPicPr>
            <a:picLocks noGrp="1" noRot="1" noChangeAspect="1" noMove="1" noResize="1" noEditPoints="1" noAdjustHandles="1" noChangeArrowheads="1" noChangeShapeType="1" noCrop="1"/>
          </p:cNvPicPr>
          <p:nvPr/>
        </p:nvPicPr>
        <p:blipFill>
          <a:blip r:embed="rId9"/>
          <a:stretch>
            <a:fillRect/>
          </a:stretch>
        </p:blipFill>
        <p:spPr>
          <a:xfrm>
            <a:off x="4258431" y="1242651"/>
            <a:ext cx="2290324" cy="1577897"/>
          </a:xfrm>
          <a:prstGeom prst="rect">
            <a:avLst/>
          </a:prstGeom>
        </p:spPr>
      </p:pic>
      <p:sp>
        <p:nvSpPr>
          <p:cNvPr id="26" name="Textfeld 25">
            <a:extLst>
              <a:ext uri="{FF2B5EF4-FFF2-40B4-BE49-F238E27FC236}">
                <a16:creationId xmlns:a16="http://schemas.microsoft.com/office/drawing/2014/main" id="{4361A022-78F8-9B66-5F83-B2AB03F8BE4F}"/>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3`</a:t>
            </a:r>
          </a:p>
        </p:txBody>
      </p:sp>
      <p:sp>
        <p:nvSpPr>
          <p:cNvPr id="28" name="Textfeld 27">
            <a:extLst>
              <a:ext uri="{FF2B5EF4-FFF2-40B4-BE49-F238E27FC236}">
                <a16:creationId xmlns:a16="http://schemas.microsoft.com/office/drawing/2014/main" id="{02FCD6B1-A732-5D37-C1BB-57FE5A1D2C04}"/>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340CFAA9-7E3C-673F-9245-1EF22FC9BE3D}"/>
              </a:ext>
            </a:extLst>
          </p:cNvPr>
          <p:cNvSpPr txBox="1">
            <a:spLocks noGrp="1" noRot="1" noMove="1" noResize="1" noEditPoints="1" noAdjustHandles="1" noChangeArrowheads="1" noChangeShapeType="1"/>
          </p:cNvSpPr>
          <p:nvPr/>
        </p:nvSpPr>
        <p:spPr>
          <a:xfrm>
            <a:off x="4219696" y="5225498"/>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5</a:t>
            </a:r>
          </a:p>
        </p:txBody>
      </p:sp>
      <p:sp>
        <p:nvSpPr>
          <p:cNvPr id="30" name="Textfeld 29">
            <a:extLst>
              <a:ext uri="{FF2B5EF4-FFF2-40B4-BE49-F238E27FC236}">
                <a16:creationId xmlns:a16="http://schemas.microsoft.com/office/drawing/2014/main" id="{4D1A1E8B-8443-63EB-0A15-A045FCEE12C3}"/>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latin typeface="Times New Roman" panose="02020603050405020304" pitchFamily="18" charset="0"/>
                <a:cs typeface="Times New Roman" panose="02020603050405020304" pitchFamily="18" charset="0"/>
              </a:rPr>
              <a:t>Abbildung 6 – Auswahl aus </a:t>
            </a:r>
            <a:r>
              <a:rPr lang="de-DE" sz="700" i="1" noProof="0" dirty="0" err="1">
                <a:latin typeface="Times New Roman" panose="02020603050405020304" pitchFamily="18" charset="0"/>
                <a:cs typeface="Times New Roman" panose="02020603050405020304" pitchFamily="18" charset="0"/>
              </a:rPr>
              <a:t>Kovariaten</a:t>
            </a:r>
            <a:endParaRPr lang="de-DE" sz="700" i="1" noProof="0" dirty="0">
              <a:latin typeface="Times New Roman" panose="02020603050405020304" pitchFamily="18" charset="0"/>
              <a:cs typeface="Times New Roman" panose="02020603050405020304" pitchFamily="18" charset="0"/>
            </a:endParaRPr>
          </a:p>
        </p:txBody>
      </p:sp>
      <p:pic>
        <p:nvPicPr>
          <p:cNvPr id="32" name="Grafik 31" descr="Ein Bild, das Diagramm, Screenshot, Design enthält.&#10;&#10;KI-generierte Inhalte können fehlerhaft sein.">
            <a:extLst>
              <a:ext uri="{FF2B5EF4-FFF2-40B4-BE49-F238E27FC236}">
                <a16:creationId xmlns:a16="http://schemas.microsoft.com/office/drawing/2014/main" id="{676716BB-2B44-C753-7BAD-E551CBE77F68}"/>
              </a:ext>
            </a:extLst>
          </p:cNvPr>
          <p:cNvPicPr>
            <a:picLocks noGrp="1" noRot="1" noChangeAspect="1" noMove="1" noResize="1" noEditPoints="1" noAdjustHandles="1" noChangeArrowheads="1" noChangeShapeType="1" noCrop="1"/>
          </p:cNvPicPr>
          <p:nvPr/>
        </p:nvPicPr>
        <p:blipFill>
          <a:blip r:embed="rId10"/>
          <a:stretch>
            <a:fillRect/>
          </a:stretch>
        </p:blipFill>
        <p:spPr>
          <a:xfrm>
            <a:off x="6680646" y="2781365"/>
            <a:ext cx="2159114" cy="1439409"/>
          </a:xfrm>
          <a:prstGeom prst="rect">
            <a:avLst/>
          </a:prstGeom>
        </p:spPr>
      </p:pic>
      <p:pic>
        <p:nvPicPr>
          <p:cNvPr id="36" name="Grafik 35" descr="Ein Bild, das Karte enthält.&#10;&#10;KI-generierte Inhalte können fehlerhaft sein.">
            <a:extLst>
              <a:ext uri="{FF2B5EF4-FFF2-40B4-BE49-F238E27FC236}">
                <a16:creationId xmlns:a16="http://schemas.microsoft.com/office/drawing/2014/main" id="{C1B02A4F-2533-D5C7-0DAF-A6D23A98E38C}"/>
              </a:ext>
            </a:extLst>
          </p:cNvPr>
          <p:cNvPicPr>
            <a:picLocks noGrp="1" noRot="1" noChangeAspect="1" noMove="1" noResize="1" noEditPoints="1" noAdjustHandles="1" noChangeArrowheads="1" noChangeShapeType="1" noCrop="1"/>
          </p:cNvPicPr>
          <p:nvPr/>
        </p:nvPicPr>
        <p:blipFill>
          <a:blip r:embed="rId11"/>
          <a:stretch>
            <a:fillRect/>
          </a:stretch>
        </p:blipFill>
        <p:spPr>
          <a:xfrm>
            <a:off x="4335647" y="4026729"/>
            <a:ext cx="2147496" cy="1431664"/>
          </a:xfrm>
          <a:prstGeom prst="rect">
            <a:avLst/>
          </a:prstGeom>
        </p:spPr>
      </p:pic>
      <p:sp>
        <p:nvSpPr>
          <p:cNvPr id="17" name="Textfeld 16">
            <a:extLst>
              <a:ext uri="{FF2B5EF4-FFF2-40B4-BE49-F238E27FC236}">
                <a16:creationId xmlns:a16="http://schemas.microsoft.com/office/drawing/2014/main" id="{A7FA1C6D-6DB0-AD11-06CC-75818F4D8022}"/>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Abbildung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pic>
        <p:nvPicPr>
          <p:cNvPr id="40" name="Grafik 39" descr="Ein Bild, das Text, Screenshot, Diagramm enthält.&#10;&#10;KI-generierte Inhalte können fehlerhaft sein.">
            <a:extLst>
              <a:ext uri="{FF2B5EF4-FFF2-40B4-BE49-F238E27FC236}">
                <a16:creationId xmlns:a16="http://schemas.microsoft.com/office/drawing/2014/main" id="{126114F3-970D-A016-C444-8C1D55B27B2A}"/>
              </a:ext>
            </a:extLst>
          </p:cNvPr>
          <p:cNvPicPr>
            <a:picLocks noGrp="1" noRot="1" noChangeAspect="1" noMove="1" noResize="1" noEditPoints="1" noAdjustHandles="1" noChangeArrowheads="1" noChangeShapeType="1" noCrop="1"/>
          </p:cNvPicPr>
          <p:nvPr/>
        </p:nvPicPr>
        <p:blipFill>
          <a:blip r:embed="rId12"/>
          <a:stretch>
            <a:fillRect/>
          </a:stretch>
        </p:blipFill>
        <p:spPr>
          <a:xfrm>
            <a:off x="9214769" y="1003543"/>
            <a:ext cx="1506402" cy="1883003"/>
          </a:xfrm>
          <a:prstGeom prst="rect">
            <a:avLst/>
          </a:prstGeom>
        </p:spPr>
      </p:pic>
      <p:sp>
        <p:nvSpPr>
          <p:cNvPr id="41" name="Textfeld 40">
            <a:extLst>
              <a:ext uri="{FF2B5EF4-FFF2-40B4-BE49-F238E27FC236}">
                <a16:creationId xmlns:a16="http://schemas.microsoft.com/office/drawing/2014/main" id="{5F0B6EC8-BA98-5BE3-C8D0-069CCCF6E0B5}"/>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5FB70AF1-600C-8389-C1EA-2F44CAE9AEB9}"/>
              </a:ext>
            </a:extLst>
          </p:cNvPr>
          <p:cNvSpPr txBox="1"/>
          <p:nvPr/>
        </p:nvSpPr>
        <p:spPr>
          <a:xfrm>
            <a:off x="-1514475" y="8629650"/>
            <a:ext cx="184731" cy="369332"/>
          </a:xfrm>
          <a:prstGeom prst="rect">
            <a:avLst/>
          </a:prstGeom>
          <a:noFill/>
        </p:spPr>
        <p:txBody>
          <a:bodyPr wrap="none" rtlCol="0">
            <a:spAutoFit/>
          </a:bodyPr>
          <a:lstStyle/>
          <a:p>
            <a:endParaRPr lang="en-US" dirty="0"/>
          </a:p>
        </p:txBody>
      </p:sp>
      <p:pic>
        <p:nvPicPr>
          <p:cNvPr id="84" name="Grafik 83" descr="Ein Bild, das Screenshot, Text, Diagramm, Design enthält.&#10;&#10;KI-generierte Inhalte können fehlerhaft sein.">
            <a:extLst>
              <a:ext uri="{FF2B5EF4-FFF2-40B4-BE49-F238E27FC236}">
                <a16:creationId xmlns:a16="http://schemas.microsoft.com/office/drawing/2014/main" id="{17B73094-EAF8-BF7E-784D-370EC191D1AE}"/>
              </a:ext>
            </a:extLst>
          </p:cNvPr>
          <p:cNvPicPr>
            <a:picLocks noChangeAspect="1"/>
          </p:cNvPicPr>
          <p:nvPr/>
        </p:nvPicPr>
        <p:blipFill>
          <a:blip r:embed="rId13"/>
          <a:stretch>
            <a:fillRect/>
          </a:stretch>
        </p:blipFill>
        <p:spPr>
          <a:xfrm>
            <a:off x="6634806" y="5122227"/>
            <a:ext cx="2134956" cy="1423304"/>
          </a:xfrm>
          <a:prstGeom prst="rect">
            <a:avLst/>
          </a:prstGeom>
        </p:spPr>
      </p:pic>
    </p:spTree>
    <p:extLst>
      <p:ext uri="{BB962C8B-B14F-4D97-AF65-F5344CB8AC3E}">
        <p14:creationId xmlns:p14="http://schemas.microsoft.com/office/powerpoint/2010/main" val="1040023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Karte enthält.&#10;&#10;KI-generierte Inhalte können fehlerhaft sein.">
            <a:extLst>
              <a:ext uri="{FF2B5EF4-FFF2-40B4-BE49-F238E27FC236}">
                <a16:creationId xmlns:a16="http://schemas.microsoft.com/office/drawing/2014/main" id="{B95B96C7-A9E7-CE8D-1CAF-879FCF5EF8C1}"/>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saturation sat="55000"/>
                    </a14:imgEffect>
                  </a14:imgLayer>
                </a14:imgProps>
              </a:ext>
            </a:extLst>
          </a:blip>
          <a:srcRect t="716" r="1610"/>
          <a:stretch>
            <a:fillRect/>
          </a:stretch>
        </p:blipFill>
        <p:spPr>
          <a:xfrm>
            <a:off x="1757212" y="218364"/>
            <a:ext cx="4898851" cy="7290267"/>
          </a:xfrm>
          <a:prstGeom prst="rect">
            <a:avLst/>
          </a:prstGeom>
          <a:noFill/>
        </p:spPr>
      </p:pic>
      <p:pic>
        <p:nvPicPr>
          <p:cNvPr id="2" name="Grafik 1" descr="Ein Bild, das Karte enthält.&#10;&#10;KI-generierte Inhalte können fehlerhaft sein.">
            <a:extLst>
              <a:ext uri="{FF2B5EF4-FFF2-40B4-BE49-F238E27FC236}">
                <a16:creationId xmlns:a16="http://schemas.microsoft.com/office/drawing/2014/main" id="{7FB93AC7-3076-A881-A0D4-A95A9C9FBBFA}"/>
              </a:ext>
            </a:extLst>
          </p:cNvPr>
          <p:cNvPicPr>
            <a:picLocks noGrp="1" noRot="1" noMove="1" noResize="1" noEditPoints="1" noAdjustHandles="1" noChangeArrowheads="1" noChangeShapeType="1" noCrop="1"/>
          </p:cNvPicPr>
          <p:nvPr/>
        </p:nvPicPr>
        <p:blipFill>
          <a:blip r:embed="rId4"/>
          <a:srcRect l="40683" r="21161"/>
          <a:stretch>
            <a:fillRect/>
          </a:stretch>
        </p:blipFill>
        <p:spPr>
          <a:xfrm>
            <a:off x="3361078" y="1690431"/>
            <a:ext cx="1141581" cy="1912917"/>
          </a:xfrm>
          <a:prstGeom prst="rect">
            <a:avLst/>
          </a:prstGeom>
        </p:spPr>
      </p:pic>
    </p:spTree>
    <p:extLst>
      <p:ext uri="{BB962C8B-B14F-4D97-AF65-F5344CB8AC3E}">
        <p14:creationId xmlns:p14="http://schemas.microsoft.com/office/powerpoint/2010/main" val="409946469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2352</Words>
  <Application>Microsoft Macintosh PowerPoint</Application>
  <PresentationFormat>Breitbild</PresentationFormat>
  <Paragraphs>120</Paragraphs>
  <Slides>3</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vt:i4>
      </vt:variant>
    </vt:vector>
  </HeadingPairs>
  <TitlesOfParts>
    <vt:vector size="9" baseType="lpstr">
      <vt:lpstr>Aptos</vt:lpstr>
      <vt:lpstr>Aptos Display</vt:lpstr>
      <vt:lpstr>Arial</vt:lpstr>
      <vt:lpstr>Cambria Math</vt:lpstr>
      <vt:lpstr>Times New Roman</vt:lpstr>
      <vt:lpstr>Office</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24</cp:revision>
  <cp:lastPrinted>2026-01-28T16:25:38Z</cp:lastPrinted>
  <dcterms:created xsi:type="dcterms:W3CDTF">2026-01-23T14:46:44Z</dcterms:created>
  <dcterms:modified xsi:type="dcterms:W3CDTF">2026-01-29T12:18:53Z</dcterms:modified>
</cp:coreProperties>
</file>